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0548"/>
    <a:srgbClr val="873230"/>
    <a:srgbClr val="DE172A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5596" autoAdjust="0"/>
  </p:normalViewPr>
  <p:slideViewPr>
    <p:cSldViewPr showGuides="1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4°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 formatCode="0.00%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77455281425E-2"/>
          <c:y val="0.9260333629648505"/>
          <c:w val="0.89999989479131326"/>
          <c:h val="7.3966637035149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3542494042891196E-2"/>
                  <c:y val="6.7526158340865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E2-4E5D-8C9C-781AC34373C3}"/>
                </c:ext>
              </c:extLst>
            </c:dLbl>
            <c:dLbl>
              <c:idx val="1"/>
              <c:layout>
                <c:manualLayout>
                  <c:x val="-5.7585385226370168E-2"/>
                  <c:y val="7.46341750083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E2-4E5D-8C9C-781AC34373C3}"/>
                </c:ext>
              </c:extLst>
            </c:dLbl>
            <c:dLbl>
              <c:idx val="2"/>
              <c:layout>
                <c:manualLayout>
                  <c:x val="-5.3613979348689507E-2"/>
                  <c:y val="0.106620250011893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1E2-4E5D-8C9C-781AC34373C3}"/>
                </c:ext>
              </c:extLst>
            </c:dLbl>
            <c:dLbl>
              <c:idx val="3"/>
              <c:layout>
                <c:manualLayout>
                  <c:x val="-6.1556791104050837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E2-4E5D-8C9C-781AC34373C3}"/>
                </c:ext>
              </c:extLst>
            </c:dLbl>
            <c:dLbl>
              <c:idx val="4"/>
              <c:layout>
                <c:manualLayout>
                  <c:x val="-6.7513899920571885E-2"/>
                  <c:y val="0.113728266679352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1E2-4E5D-8C9C-781AC34373C3}"/>
                </c:ext>
              </c:extLst>
            </c:dLbl>
            <c:dLbl>
              <c:idx val="5"/>
              <c:layout>
                <c:manualLayout>
                  <c:x val="-6.3542494042891182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1E2-4E5D-8C9C-781AC34373C3}"/>
                </c:ext>
              </c:extLst>
            </c:dLbl>
            <c:dLbl>
              <c:idx val="6"/>
              <c:layout>
                <c:manualLayout>
                  <c:x val="-4.765687053216839E-2"/>
                  <c:y val="8.5296200009514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1E2-4E5D-8C9C-781AC34373C3}"/>
                </c:ext>
              </c:extLst>
            </c:dLbl>
            <c:dLbl>
              <c:idx val="7"/>
              <c:layout>
                <c:manualLayout>
                  <c:x val="-3.1771247021445591E-2"/>
                  <c:y val="-7.1080166674595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E2-4E5D-8C9C-781AC34373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Municipal de Transporte Saltillo </c:v>
                </c:pt>
                <c:pt idx="1">
                  <c:v>Dirección de Pensiones Saltillo</c:v>
                </c:pt>
                <c:pt idx="2">
                  <c:v>Insituto Municipal de la Mujer de Torreón</c:v>
                </c:pt>
                <c:pt idx="3">
                  <c:v>Instituto Municipal de Planeación y Competitividad Torreón</c:v>
                </c:pt>
                <c:pt idx="4">
                  <c:v>Instituto Municipal de Planeación Saltillo</c:v>
                </c:pt>
                <c:pt idx="5">
                  <c:v>DIF Torreón</c:v>
                </c:pt>
                <c:pt idx="6">
                  <c:v>Insituto Municipal de Cultura de Torreón</c:v>
                </c:pt>
                <c:pt idx="7">
                  <c:v>Instituto Municipal del Deporte Torreón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97.62</c:v>
                </c:pt>
                <c:pt idx="1">
                  <c:v>96.83</c:v>
                </c:pt>
                <c:pt idx="2">
                  <c:v>99.21</c:v>
                </c:pt>
                <c:pt idx="3">
                  <c:v>98.41</c:v>
                </c:pt>
                <c:pt idx="4">
                  <c:v>98.41</c:v>
                </c:pt>
                <c:pt idx="5">
                  <c:v>88.1</c:v>
                </c:pt>
                <c:pt idx="6">
                  <c:v>95.24</c:v>
                </c:pt>
                <c:pt idx="7">
                  <c:v>92.86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1E2-4E5D-8C9C-781AC3437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20944"/>
        <c:axId val="367616048"/>
      </c:lineChart>
      <c:catAx>
        <c:axId val="36762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16048"/>
        <c:crosses val="autoZero"/>
        <c:auto val="1"/>
        <c:lblAlgn val="ctr"/>
        <c:lblOffset val="100"/>
        <c:noMultiLvlLbl val="0"/>
      </c:catAx>
      <c:valAx>
        <c:axId val="36761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2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-1.9491149687936974E-2"/>
                  <c:y val="6.89148580205413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2E-4C7E-A583-D53E60FA6651}"/>
                </c:ext>
              </c:extLst>
            </c:dLbl>
            <c:dLbl>
              <c:idx val="5"/>
              <c:layout>
                <c:manualLayout>
                  <c:x val="-3.4650932778554619E-2"/>
                  <c:y val="0.116067129297753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2E-4C7E-A583-D53E60FA6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SUTGE</c:v>
                </c:pt>
                <c:pt idx="1">
                  <c:v>SNTE 35</c:v>
                </c:pt>
                <c:pt idx="2">
                  <c:v>SNTE 38</c:v>
                </c:pt>
                <c:pt idx="3">
                  <c:v>Sindicato DIF</c:v>
                </c:pt>
                <c:pt idx="4">
                  <c:v>Sindicato Unico de Empleados al Servicio R. Aytoo. Torreón</c:v>
                </c:pt>
                <c:pt idx="5">
                  <c:v>Sindicato Unico de Trabajadores al servicio del Municipio de San Pedro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93.1</c:v>
                </c:pt>
                <c:pt idx="1">
                  <c:v>0</c:v>
                </c:pt>
                <c:pt idx="2">
                  <c:v>96.55</c:v>
                </c:pt>
                <c:pt idx="3">
                  <c:v>98.28</c:v>
                </c:pt>
                <c:pt idx="4">
                  <c:v>100</c:v>
                </c:pt>
                <c:pt idx="5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2E-4C7E-A583-D53E60FA6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21488"/>
        <c:axId val="367611696"/>
      </c:lineChart>
      <c:catAx>
        <c:axId val="3676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11696"/>
        <c:crosses val="autoZero"/>
        <c:auto val="1"/>
        <c:lblAlgn val="ctr"/>
        <c:lblOffset val="100"/>
        <c:noMultiLvlLbl val="0"/>
      </c:catAx>
      <c:valAx>
        <c:axId val="36761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21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2do.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3491081014472637E-2"/>
                  <c:y val="0.10757893954923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03-469E-A8A8-FFE03FBC096B}"/>
                </c:ext>
              </c:extLst>
            </c:dLbl>
            <c:dLbl>
              <c:idx val="1"/>
              <c:layout>
                <c:manualLayout>
                  <c:x val="-8.994054009648424E-3"/>
                  <c:y val="-7.0340075859116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03-469E-A8A8-FFE03FBC096B}"/>
                </c:ext>
              </c:extLst>
            </c:dLbl>
            <c:dLbl>
              <c:idx val="2"/>
              <c:layout>
                <c:manualLayout>
                  <c:x val="-1.7988108019296848E-2"/>
                  <c:y val="8.2753030422489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003-469E-A8A8-FFE03FBC096B}"/>
                </c:ext>
              </c:extLst>
            </c:dLbl>
            <c:dLbl>
              <c:idx val="3"/>
              <c:layout>
                <c:manualLayout>
                  <c:x val="-2.6982162028945274E-2"/>
                  <c:y val="0.15309310628160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03-469E-A8A8-FFE03FBC096B}"/>
                </c:ext>
              </c:extLst>
            </c:dLbl>
            <c:dLbl>
              <c:idx val="4"/>
              <c:layout>
                <c:manualLayout>
                  <c:x val="-1.1242567512060531E-2"/>
                  <c:y val="-6.620242433799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003-469E-A8A8-FFE03FBC096B}"/>
                </c:ext>
              </c:extLst>
            </c:dLbl>
            <c:dLbl>
              <c:idx val="5"/>
              <c:layout>
                <c:manualLayout>
                  <c:x val="-6.9703918574775287E-2"/>
                  <c:y val="9.930363650698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03-469E-A8A8-FFE03FBC09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CRIT</c:v>
                </c:pt>
                <c:pt idx="1">
                  <c:v>Teatro Nazas</c:v>
                </c:pt>
                <c:pt idx="2">
                  <c:v>Pádres de Familia</c:v>
                </c:pt>
                <c:pt idx="3">
                  <c:v>Artesénica</c:v>
                </c:pt>
                <c:pt idx="4">
                  <c:v>Cluster</c:v>
                </c:pt>
                <c:pt idx="5">
                  <c:v>Arocena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93.33</c:v>
                </c:pt>
                <c:pt idx="2">
                  <c:v>60</c:v>
                </c:pt>
                <c:pt idx="3">
                  <c:v>96.67</c:v>
                </c:pt>
                <c:pt idx="4">
                  <c:v>93.33</c:v>
                </c:pt>
                <c:pt idx="5">
                  <c:v>96.67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003-469E-A8A8-FFE03FBC0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22032"/>
        <c:axId val="367624752"/>
      </c:lineChart>
      <c:catAx>
        <c:axId val="36762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24752"/>
        <c:crosses val="autoZero"/>
        <c:auto val="1"/>
        <c:lblAlgn val="ctr"/>
        <c:lblOffset val="100"/>
        <c:noMultiLvlLbl val="0"/>
      </c:catAx>
      <c:valAx>
        <c:axId val="367624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22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4°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9880672073486"/>
          <c:y val="0.16005490523110849"/>
          <c:w val="0.81405427894537952"/>
          <c:h val="0.36780879994850885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3835062934217044E-2"/>
                  <c:y val="8.17421916757848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0F-417E-BFC2-4C80D85B328F}"/>
                </c:ext>
              </c:extLst>
            </c:dLbl>
            <c:dLbl>
              <c:idx val="1"/>
              <c:layout>
                <c:manualLayout>
                  <c:x val="-3.230284003371995E-2"/>
                  <c:y val="6.39721500071359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F-417E-BFC2-4C80D85B328F}"/>
                </c:ext>
              </c:extLst>
            </c:dLbl>
            <c:dLbl>
              <c:idx val="2"/>
              <c:layout>
                <c:manualLayout>
                  <c:x val="-4.3839568617191363E-2"/>
                  <c:y val="8.1742191675784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0F-417E-BFC2-4C80D85B328F}"/>
                </c:ext>
              </c:extLst>
            </c:dLbl>
            <c:dLbl>
              <c:idx val="3"/>
              <c:layout>
                <c:manualLayout>
                  <c:x val="-4.6146914333885644E-3"/>
                  <c:y val="0.10306624167816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0F-417E-BFC2-4C80D85B328F}"/>
                </c:ext>
              </c:extLst>
            </c:dLbl>
            <c:dLbl>
              <c:idx val="4"/>
              <c:layout>
                <c:manualLayout>
                  <c:x val="-2.3073457166941976E-3"/>
                  <c:y val="6.3972150007136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0F-417E-BFC2-4C80D85B328F}"/>
                </c:ext>
              </c:extLst>
            </c:dLbl>
            <c:dLbl>
              <c:idx val="5"/>
              <c:layout>
                <c:manualLayout>
                  <c:x val="-7.8449754367605595E-2"/>
                  <c:y val="-7.4634175008325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0F-417E-BFC2-4C80D85B328F}"/>
                </c:ext>
              </c:extLst>
            </c:dLbl>
            <c:dLbl>
              <c:idx val="6"/>
              <c:layout>
                <c:manualLayout>
                  <c:x val="-3.9224877183802798E-2"/>
                  <c:y val="-9.5958225010704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0F-417E-BFC2-4C80D85B32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Secretaría de Salud</c:v>
                </c:pt>
                <c:pt idx="1">
                  <c:v>Secretaría de Economía y Turismo</c:v>
                </c:pt>
                <c:pt idx="2">
                  <c:v>Secretaría de Desarrollo Rural</c:v>
                </c:pt>
                <c:pt idx="3">
                  <c:v>Despacho del Titular del Ejecutivo</c:v>
                </c:pt>
                <c:pt idx="4">
                  <c:v>Secretaría de Infraestructura y Transporte</c:v>
                </c:pt>
                <c:pt idx="5">
                  <c:v>Secretaría de Seguridad Pública</c:v>
                </c:pt>
                <c:pt idx="6">
                  <c:v>Secretarí del Trabajo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98.65</c:v>
                </c:pt>
                <c:pt idx="1">
                  <c:v>99.24</c:v>
                </c:pt>
                <c:pt idx="2">
                  <c:v>99.24</c:v>
                </c:pt>
                <c:pt idx="3">
                  <c:v>99.24</c:v>
                </c:pt>
                <c:pt idx="4">
                  <c:v>98.48</c:v>
                </c:pt>
                <c:pt idx="5">
                  <c:v>99.24</c:v>
                </c:pt>
                <c:pt idx="6">
                  <c:v>99.24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F0F-417E-BFC2-4C80D85B3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308384"/>
        <c:axId val="328306208"/>
      </c:lineChart>
      <c:catAx>
        <c:axId val="32830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06208"/>
        <c:crosses val="autoZero"/>
        <c:auto val="1"/>
        <c:lblAlgn val="ctr"/>
        <c:lblOffset val="100"/>
        <c:noMultiLvlLbl val="0"/>
      </c:catAx>
      <c:valAx>
        <c:axId val="32830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01344074300166"/>
          <c:y val="0.88817690566206697"/>
          <c:w val="0.22986559256998343"/>
          <c:h val="7.27290026669054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068951483968486E-2"/>
                  <c:y val="6.323539937573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230-4A92-B3DD-3579554A6277}"/>
                </c:ext>
              </c:extLst>
            </c:dLbl>
            <c:dLbl>
              <c:idx val="1"/>
              <c:layout>
                <c:manualLayout>
                  <c:x val="-4.3839568617191363E-2"/>
                  <c:y val="-7.509203675868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30-4A92-B3DD-3579554A6277}"/>
                </c:ext>
              </c:extLst>
            </c:dLbl>
            <c:dLbl>
              <c:idx val="2"/>
              <c:layout>
                <c:manualLayout>
                  <c:x val="-6.2298334350745617E-2"/>
                  <c:y val="7.5092036758687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30-4A92-B3DD-3579554A6277}"/>
                </c:ext>
              </c:extLst>
            </c:dLbl>
            <c:dLbl>
              <c:idx val="3"/>
              <c:layout>
                <c:manualLayout>
                  <c:x val="-6.9220371500828465E-2"/>
                  <c:y val="-7.90442492196714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230-4A92-B3DD-3579554A6277}"/>
                </c:ext>
              </c:extLst>
            </c:dLbl>
            <c:dLbl>
              <c:idx val="4"/>
              <c:layout>
                <c:manualLayout>
                  <c:x val="6.9220371500828461E-3"/>
                  <c:y val="-5.137876199278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230-4A92-B3DD-3579554A6277}"/>
                </c:ext>
              </c:extLst>
            </c:dLbl>
            <c:dLbl>
              <c:idx val="5"/>
              <c:layout>
                <c:manualLayout>
                  <c:x val="-4.8454260050580095E-2"/>
                  <c:y val="6.3235399375737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230-4A92-B3DD-3579554A6277}"/>
                </c:ext>
              </c:extLst>
            </c:dLbl>
            <c:dLbl>
              <c:idx val="6"/>
              <c:layout>
                <c:manualLayout>
                  <c:x val="-2.5380802883637102E-2"/>
                  <c:y val="7.904424921967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230-4A92-B3DD-3579554A6277}"/>
                </c:ext>
              </c:extLst>
            </c:dLbl>
            <c:dLbl>
              <c:idx val="7"/>
              <c:layout>
                <c:manualLayout>
                  <c:x val="-6.9220371500830153E-3"/>
                  <c:y val="6.7187611836720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230-4A92-B3DD-3579554A62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Servicios de Salud</c:v>
                </c:pt>
                <c:pt idx="1">
                  <c:v>Juntas Locales de Conciliación y Arbitraje</c:v>
                </c:pt>
                <c:pt idx="2">
                  <c:v>Sistema para el Desarrollo Integral de la Familia</c:v>
                </c:pt>
                <c:pt idx="3">
                  <c:v>Registro Civil</c:v>
                </c:pt>
                <c:pt idx="4">
                  <c:v>Jefatura de la Oficina del Ejecutivo</c:v>
                </c:pt>
                <c:pt idx="5">
                  <c:v>Periodico Oficial</c:v>
                </c:pt>
                <c:pt idx="6">
                  <c:v>Centro de Empoderamiento y Justicia de la Mujer</c:v>
                </c:pt>
                <c:pt idx="7">
                  <c:v>Instituto Coahuilense de las Mujeres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99.24</c:v>
                </c:pt>
                <c:pt idx="1">
                  <c:v>100</c:v>
                </c:pt>
                <c:pt idx="2">
                  <c:v>99.24</c:v>
                </c:pt>
                <c:pt idx="3">
                  <c:v>100</c:v>
                </c:pt>
                <c:pt idx="4">
                  <c:v>100</c:v>
                </c:pt>
                <c:pt idx="5">
                  <c:v>99.24</c:v>
                </c:pt>
                <c:pt idx="6">
                  <c:v>87.88</c:v>
                </c:pt>
                <c:pt idx="7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230-4A92-B3DD-3579554A6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306752"/>
        <c:axId val="328307296"/>
      </c:lineChart>
      <c:catAx>
        <c:axId val="32830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07296"/>
        <c:crosses val="autoZero"/>
        <c:auto val="1"/>
        <c:lblAlgn val="ctr"/>
        <c:lblOffset val="100"/>
        <c:noMultiLvlLbl val="0"/>
      </c:catAx>
      <c:valAx>
        <c:axId val="32830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0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8375577316806"/>
          <c:y val="8.25419115390192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878837720175441E-2"/>
                  <c:y val="3.9466916934570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28-4176-8551-6D92DC4B7650}"/>
                </c:ext>
              </c:extLst>
            </c:dLbl>
            <c:dLbl>
              <c:idx val="1"/>
              <c:layout>
                <c:manualLayout>
                  <c:x val="-3.5559260367384403E-2"/>
                  <c:y val="-5.5911465657308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28-4176-8551-6D92DC4B7650}"/>
                </c:ext>
              </c:extLst>
            </c:dLbl>
            <c:dLbl>
              <c:idx val="2"/>
              <c:layout>
                <c:manualLayout>
                  <c:x val="-6.6038626396570946E-2"/>
                  <c:y val="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28-4176-8551-6D92DC4B7650}"/>
                </c:ext>
              </c:extLst>
            </c:dLbl>
            <c:dLbl>
              <c:idx val="3"/>
              <c:layout>
                <c:manualLayout>
                  <c:x val="2.9414480642121932E-2"/>
                  <c:y val="-5.99862727116950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28-4176-8551-6D92DC4B7650}"/>
                </c:ext>
              </c:extLst>
            </c:dLbl>
            <c:dLbl>
              <c:idx val="4"/>
              <c:layout>
                <c:manualLayout>
                  <c:x val="-5.3338890551076629E-2"/>
                  <c:y val="6.248928514640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28-4176-8551-6D92DC4B7650}"/>
                </c:ext>
              </c:extLst>
            </c:dLbl>
            <c:dLbl>
              <c:idx val="5"/>
              <c:layout>
                <c:manualLayout>
                  <c:x val="-5.6914671818571383E-3"/>
                  <c:y val="-3.080519301998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28-4176-8551-6D92DC4B7650}"/>
                </c:ext>
              </c:extLst>
            </c:dLbl>
            <c:dLbl>
              <c:idx val="6"/>
              <c:layout>
                <c:manualLayout>
                  <c:x val="-4.8258996212878776E-2"/>
                  <c:y val="8.880056310278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28-4176-8551-6D92DC4B7650}"/>
                </c:ext>
              </c:extLst>
            </c:dLbl>
            <c:dLbl>
              <c:idx val="7"/>
              <c:layout>
                <c:manualLayout>
                  <c:x val="-1.523968301459329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28-4176-8551-6D92DC4B76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Universidad Autónoma de Coahuila</c:v>
                </c:pt>
                <c:pt idx="1">
                  <c:v>Instituto Tecnologico de la Región Carbonífera</c:v>
                </c:pt>
                <c:pt idx="2">
                  <c:v>Universidad Teconológico de Torreón</c:v>
                </c:pt>
                <c:pt idx="3">
                  <c:v>Instituto Tecnológico Superior de San Pedro</c:v>
                </c:pt>
                <c:pt idx="4">
                  <c:v>Universidad Politécnica de la Región Laguna</c:v>
                </c:pt>
                <c:pt idx="5">
                  <c:v>Instituto Tecnológico Superior de Monclova</c:v>
                </c:pt>
                <c:pt idx="6">
                  <c:v>Universidad Tecnológico de la Región Centro de Coahuila</c:v>
                </c:pt>
                <c:pt idx="7">
                  <c:v>Universidad Tecnológico de la Región Carbonífera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95.77</c:v>
                </c:pt>
                <c:pt idx="1">
                  <c:v>97.97</c:v>
                </c:pt>
                <c:pt idx="2">
                  <c:v>99.32</c:v>
                </c:pt>
                <c:pt idx="3">
                  <c:v>100</c:v>
                </c:pt>
                <c:pt idx="4">
                  <c:v>99.32</c:v>
                </c:pt>
                <c:pt idx="5">
                  <c:v>98.65</c:v>
                </c:pt>
                <c:pt idx="6">
                  <c:v>97.97</c:v>
                </c:pt>
                <c:pt idx="7">
                  <c:v>99.32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A28-4176-8551-6D92DC4B7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311104"/>
        <c:axId val="328308928"/>
      </c:lineChart>
      <c:catAx>
        <c:axId val="32831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08928"/>
        <c:crosses val="autoZero"/>
        <c:auto val="1"/>
        <c:lblAlgn val="ctr"/>
        <c:lblOffset val="100"/>
        <c:noMultiLvlLbl val="0"/>
      </c:catAx>
      <c:valAx>
        <c:axId val="32830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11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6877893798237"/>
          <c:y val="0.93316277615244392"/>
          <c:w val="0.44823122106201763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6.3747936976213211E-3"/>
                  <c:y val="0.119193634282288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B9-4BF5-9A67-AFB4D66C51FB}"/>
                </c:ext>
              </c:extLst>
            </c:dLbl>
            <c:dLbl>
              <c:idx val="2"/>
              <c:layout>
                <c:manualLayout>
                  <c:x val="-6.374793697621282E-3"/>
                  <c:y val="7.8327245385503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B9-4BF5-9A67-AFB4D66C51FB}"/>
                </c:ext>
              </c:extLst>
            </c:dLbl>
            <c:dLbl>
              <c:idx val="5"/>
              <c:layout>
                <c:manualLayout>
                  <c:x val="0"/>
                  <c:y val="5.78940509371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B9-4BF5-9A67-AFB4D66C51FB}"/>
                </c:ext>
              </c:extLst>
            </c:dLbl>
            <c:dLbl>
              <c:idx val="6"/>
              <c:layout>
                <c:manualLayout>
                  <c:x val="-6.374793697621282E-3"/>
                  <c:y val="5.78940509371113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B9-4BF5-9A67-AFB4D66C51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91.38</c:v>
                </c:pt>
                <c:pt idx="1">
                  <c:v>97.13</c:v>
                </c:pt>
                <c:pt idx="2">
                  <c:v>97.7</c:v>
                </c:pt>
                <c:pt idx="3">
                  <c:v>91.38</c:v>
                </c:pt>
                <c:pt idx="4">
                  <c:v>59.77</c:v>
                </c:pt>
                <c:pt idx="5">
                  <c:v>80.459999999999994</c:v>
                </c:pt>
                <c:pt idx="6">
                  <c:v>60.34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B9-4BF5-9A67-AFB4D66C51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313280"/>
        <c:axId val="328310016"/>
      </c:lineChart>
      <c:catAx>
        <c:axId val="3283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10016"/>
        <c:crosses val="autoZero"/>
        <c:auto val="1"/>
        <c:lblAlgn val="ctr"/>
        <c:lblOffset val="100"/>
        <c:noMultiLvlLbl val="0"/>
      </c:catAx>
      <c:valAx>
        <c:axId val="328310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9.2089472847330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D6-4624-AB1F-A5D2A1BC481A}"/>
                </c:ext>
              </c:extLst>
            </c:dLbl>
            <c:dLbl>
              <c:idx val="1"/>
              <c:layout>
                <c:manualLayout>
                  <c:x val="-3.790942929891436E-2"/>
                  <c:y val="-7.2356014380045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D6-4624-AB1F-A5D2A1BC481A}"/>
                </c:ext>
              </c:extLst>
            </c:dLbl>
            <c:dLbl>
              <c:idx val="4"/>
              <c:layout>
                <c:manualLayout>
                  <c:x val="-1.895471464945718E-2"/>
                  <c:y val="0.1019562020809734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D6-4624-AB1F-A5D2A1BC481A}"/>
                </c:ext>
              </c:extLst>
            </c:dLbl>
            <c:dLbl>
              <c:idx val="6"/>
              <c:layout>
                <c:manualLayout>
                  <c:x val="-1.4216035987092883E-2"/>
                  <c:y val="8.5511653358235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D6-4624-AB1F-A5D2A1BC48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ICAI</c:v>
                </c:pt>
                <c:pt idx="1">
                  <c:v>CDHEC</c:v>
                </c:pt>
                <c:pt idx="2">
                  <c:v>Tribunal Electoral</c:v>
                </c:pt>
                <c:pt idx="3">
                  <c:v>COCCAM</c:v>
                </c:pt>
                <c:pt idx="4">
                  <c:v>IEC</c:v>
                </c:pt>
                <c:pt idx="5">
                  <c:v>Tribunal de Justicia Administrativa</c:v>
                </c:pt>
                <c:pt idx="6">
                  <c:v>Fiscalía General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99.19</c:v>
                </c:pt>
                <c:pt idx="4">
                  <c:v>100</c:v>
                </c:pt>
                <c:pt idx="5">
                  <c:v>100</c:v>
                </c:pt>
                <c:pt idx="6">
                  <c:v>96.62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D6-4624-AB1F-A5D2A1BC48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311648"/>
        <c:axId val="328312192"/>
      </c:lineChart>
      <c:catAx>
        <c:axId val="32831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12192"/>
        <c:crosses val="autoZero"/>
        <c:auto val="1"/>
        <c:lblAlgn val="ctr"/>
        <c:lblOffset val="100"/>
        <c:noMultiLvlLbl val="0"/>
      </c:catAx>
      <c:valAx>
        <c:axId val="32831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2831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502988574312239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D48-4D95-A08C-0C0FA8F19340}"/>
                </c:ext>
              </c:extLst>
            </c:dLbl>
            <c:dLbl>
              <c:idx val="1"/>
              <c:layout>
                <c:manualLayout>
                  <c:x val="-5.4958077406005376E-2"/>
                  <c:y val="0.10103038372892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D48-4D95-A08C-0C0FA8F19340}"/>
                </c:ext>
              </c:extLst>
            </c:dLbl>
            <c:dLbl>
              <c:idx val="2"/>
              <c:layout>
                <c:manualLayout>
                  <c:x val="-3.1706583118849337E-2"/>
                  <c:y val="6.27085140386422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D48-4D95-A08C-0C0FA8F19340}"/>
                </c:ext>
              </c:extLst>
            </c:dLbl>
            <c:dLbl>
              <c:idx val="3"/>
              <c:layout>
                <c:manualLayout>
                  <c:x val="-2.9592810910925971E-2"/>
                  <c:y val="0.11148180273536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D48-4D95-A08C-0C0FA8F19340}"/>
                </c:ext>
              </c:extLst>
            </c:dLbl>
            <c:dLbl>
              <c:idx val="4"/>
              <c:layout>
                <c:manualLayout>
                  <c:x val="6.3413166237698514E-3"/>
                  <c:y val="-3.832186969028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D48-4D95-A08C-0C0FA8F19340}"/>
                </c:ext>
              </c:extLst>
            </c:dLbl>
            <c:dLbl>
              <c:idx val="5"/>
              <c:layout>
                <c:manualLayout>
                  <c:x val="-3.8047899742619185E-2"/>
                  <c:y val="5.5740901367682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D48-4D95-A08C-0C0FA8F19340}"/>
                </c:ext>
              </c:extLst>
            </c:dLbl>
            <c:dLbl>
              <c:idx val="6"/>
              <c:layout>
                <c:manualLayout>
                  <c:x val="-2.9592810910925971E-2"/>
                  <c:y val="8.361135205152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48-4D95-A08C-0C0FA8F19340}"/>
                </c:ext>
              </c:extLst>
            </c:dLbl>
            <c:dLbl>
              <c:idx val="7"/>
              <c:layout>
                <c:manualLayout>
                  <c:x val="-1.2682633247539703E-2"/>
                  <c:y val="6.9676126709602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48-4D95-A08C-0C0FA8F193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Unidad Democrática de Coahuila</c:v>
                </c:pt>
                <c:pt idx="1">
                  <c:v>Partido Revolucionario Institucional</c:v>
                </c:pt>
                <c:pt idx="2">
                  <c:v>Partido Acción Nacional</c:v>
                </c:pt>
                <c:pt idx="3">
                  <c:v>Partido Morena</c:v>
                </c:pt>
                <c:pt idx="4">
                  <c:v>Partido de la Revolución Democrática</c:v>
                </c:pt>
                <c:pt idx="5">
                  <c:v>Partido Verde Ecologista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100</c:v>
                </c:pt>
                <c:pt idx="1">
                  <c:v>98.51</c:v>
                </c:pt>
                <c:pt idx="2">
                  <c:v>93.28</c:v>
                </c:pt>
                <c:pt idx="3">
                  <c:v>95.52</c:v>
                </c:pt>
                <c:pt idx="4">
                  <c:v>86.57</c:v>
                </c:pt>
                <c:pt idx="5">
                  <c:v>82.84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D48-4D95-A08C-0C0FA8F193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20400"/>
        <c:axId val="367622576"/>
      </c:lineChart>
      <c:catAx>
        <c:axId val="36762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22576"/>
        <c:crosses val="autoZero"/>
        <c:auto val="1"/>
        <c:lblAlgn val="ctr"/>
        <c:lblOffset val="100"/>
        <c:noMultiLvlLbl val="0"/>
      </c:catAx>
      <c:valAx>
        <c:axId val="36762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2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017447292460822E-2"/>
                  <c:y val="4.2521484459417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4B-4222-A1CE-6DAFFF9AD9B6}"/>
                </c:ext>
              </c:extLst>
            </c:dLbl>
            <c:dLbl>
              <c:idx val="1"/>
              <c:layout>
                <c:manualLayout>
                  <c:x val="-5.6864143948371533E-2"/>
                  <c:y val="6.57150214372809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94B-4222-A1CE-6DAFFF9AD9B6}"/>
                </c:ext>
              </c:extLst>
            </c:dLbl>
            <c:dLbl>
              <c:idx val="2"/>
              <c:layout>
                <c:manualLayout>
                  <c:x val="-6.6341501273100123E-2"/>
                  <c:y val="8.8908558415144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94B-4222-A1CE-6DAFFF9AD9B6}"/>
                </c:ext>
              </c:extLst>
            </c:dLbl>
            <c:dLbl>
              <c:idx val="3"/>
              <c:layout>
                <c:manualLayout>
                  <c:x val="-5.9233483279553772E-2"/>
                  <c:y val="-0.1043709164003874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94B-4222-A1CE-6DAFFF9AD9B6}"/>
                </c:ext>
              </c:extLst>
            </c:dLbl>
            <c:dLbl>
              <c:idx val="4"/>
              <c:layout>
                <c:manualLayout>
                  <c:x val="-3.5540089967732121E-2"/>
                  <c:y val="8.1177379422523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94B-4222-A1CE-6DAFFF9AD9B6}"/>
                </c:ext>
              </c:extLst>
            </c:dLbl>
            <c:dLbl>
              <c:idx val="5"/>
              <c:layout>
                <c:manualLayout>
                  <c:x val="-2.8432071974185857E-2"/>
                  <c:y val="8.1177379422523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94B-4222-A1CE-6DAFFF9AD9B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99.26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FA2-4061-95EC-B033FC6847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SIMAS Piedras Negras</c:v>
                </c:pt>
                <c:pt idx="1">
                  <c:v>SIMAS Monclova-Frontera </c:v>
                </c:pt>
                <c:pt idx="2">
                  <c:v>SIMAS Sabinas- San Juan de Sabinas- Múzquiz</c:v>
                </c:pt>
                <c:pt idx="3">
                  <c:v>SIMAS Torreón </c:v>
                </c:pt>
                <c:pt idx="4">
                  <c:v>SIMAS Sabinas</c:v>
                </c:pt>
                <c:pt idx="5">
                  <c:v>SIMAS Matamoros</c:v>
                </c:pt>
                <c:pt idx="6">
                  <c:v>Aguas de Saltillo</c:v>
                </c:pt>
                <c:pt idx="7">
                  <c:v>COMPARA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100</c:v>
                </c:pt>
                <c:pt idx="1">
                  <c:v>99.26</c:v>
                </c:pt>
                <c:pt idx="2">
                  <c:v>98.53</c:v>
                </c:pt>
                <c:pt idx="3">
                  <c:v>98.53</c:v>
                </c:pt>
                <c:pt idx="4">
                  <c:v>99.26</c:v>
                </c:pt>
                <c:pt idx="5">
                  <c:v>100</c:v>
                </c:pt>
                <c:pt idx="6">
                  <c:v>96.26</c:v>
                </c:pt>
                <c:pt idx="7">
                  <c:v>99.26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94B-4222-A1CE-6DAFFF9AD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7614960"/>
        <c:axId val="367618768"/>
      </c:lineChart>
      <c:catAx>
        <c:axId val="367614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18768"/>
        <c:crosses val="autoZero"/>
        <c:auto val="1"/>
        <c:lblAlgn val="ctr"/>
        <c:lblOffset val="100"/>
        <c:noMultiLvlLbl val="0"/>
      </c:catAx>
      <c:valAx>
        <c:axId val="36761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614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06/05/2019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5/6/2019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1° Trimestre 2019.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672752" y="5782468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96.56%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08027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del Patrimonio de la Beneficencia Pública en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Editorial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735933"/>
              </p:ext>
            </p:extLst>
          </p:nvPr>
        </p:nvGraphicFramePr>
        <p:xfrm>
          <a:off x="5758312" y="1050208"/>
          <a:ext cx="5594272" cy="479926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849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0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100</a:t>
                      </a:r>
                      <a:endParaRPr lang="es-MX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6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Seguro Popular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98.48</a:t>
                      </a:r>
                      <a:endParaRPr lang="es-MX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6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99.24</a:t>
                      </a:r>
                      <a:endParaRPr lang="es-MX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6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Trabajdores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100</a:t>
                      </a:r>
                      <a:endParaRPr lang="es-MX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6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98.48</a:t>
                      </a:r>
                      <a:endParaRPr lang="es-MX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6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98.48</a:t>
                      </a:r>
                      <a:endParaRPr lang="es-MX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6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Estatal Anticorrupción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97.73</a:t>
                      </a:r>
                      <a:endParaRPr lang="es-MX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6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 la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171400"/>
            <a:ext cx="3431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Centros Educativos </a:t>
            </a:r>
            <a:endParaRPr lang="es-MX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04114"/>
              </p:ext>
            </p:extLst>
          </p:nvPr>
        </p:nvGraphicFramePr>
        <p:xfrm>
          <a:off x="407368" y="980728"/>
          <a:ext cx="5400600" cy="52328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735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5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430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</a:t>
                      </a:r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Autónoma 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Coahuila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 Región Laguna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14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Carbonífera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96.13% 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4293046262"/>
              </p:ext>
            </p:extLst>
          </p:nvPr>
        </p:nvGraphicFramePr>
        <p:xfrm>
          <a:off x="6312024" y="1196752"/>
          <a:ext cx="554461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 </a:t>
            </a:r>
            <a:r>
              <a:rPr lang="es-ES" sz="2000" b="1" noProof="1" smtClean="0"/>
              <a:t>96.13%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295532"/>
              </p:ext>
            </p:extLst>
          </p:nvPr>
        </p:nvGraphicFramePr>
        <p:xfrm>
          <a:off x="551384" y="980728"/>
          <a:ext cx="5184576" cy="432047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1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89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61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5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272"/>
              </p:ext>
            </p:extLst>
          </p:nvPr>
        </p:nvGraphicFramePr>
        <p:xfrm>
          <a:off x="6672064" y="980728"/>
          <a:ext cx="4963587" cy="3473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76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424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4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96.62</a:t>
                      </a:r>
                      <a:endParaRPr lang="es-MX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MX" sz="1100" dirty="0" smtClean="0"/>
                        <a:t>95.27</a:t>
                      </a:r>
                      <a:endParaRPr lang="es-MX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</a:t>
                      </a:r>
                      <a:r>
                        <a:rPr lang="es-MX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de Parras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86.62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88.57%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496503"/>
              </p:ext>
            </p:extLst>
          </p:nvPr>
        </p:nvGraphicFramePr>
        <p:xfrm>
          <a:off x="479376" y="1196752"/>
          <a:ext cx="5177917" cy="44283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81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079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2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07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946057965"/>
              </p:ext>
            </p:extLst>
          </p:nvPr>
        </p:nvGraphicFramePr>
        <p:xfrm>
          <a:off x="5807968" y="1412776"/>
          <a:ext cx="5976664" cy="3729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  </a:t>
            </a:r>
            <a:r>
              <a:rPr lang="es-ES" noProof="1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88.57</a:t>
            </a:r>
          </a:p>
          <a:p>
            <a:r>
              <a:rPr lang="es-ES" sz="2000" b="1" noProof="1" smtClean="0"/>
              <a:t>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007539"/>
              </p:ext>
            </p:extLst>
          </p:nvPr>
        </p:nvGraphicFramePr>
        <p:xfrm>
          <a:off x="767408" y="980728"/>
          <a:ext cx="4536504" cy="494299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6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0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6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3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11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79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573363"/>
              </p:ext>
            </p:extLst>
          </p:nvPr>
        </p:nvGraphicFramePr>
        <p:xfrm>
          <a:off x="5987988" y="980732"/>
          <a:ext cx="4915810" cy="49353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92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938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6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7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88.57%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98093"/>
              </p:ext>
            </p:extLst>
          </p:nvPr>
        </p:nvGraphicFramePr>
        <p:xfrm>
          <a:off x="767406" y="908720"/>
          <a:ext cx="4536505" cy="46315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39345"/>
              </p:ext>
            </p:extLst>
          </p:nvPr>
        </p:nvGraphicFramePr>
        <p:xfrm>
          <a:off x="6240017" y="980731"/>
          <a:ext cx="4540250" cy="43091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44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80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23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378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5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99.40%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741718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COCCAM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7809898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92.79%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09735"/>
              </p:ext>
            </p:extLst>
          </p:nvPr>
        </p:nvGraphicFramePr>
        <p:xfrm>
          <a:off x="479376" y="1340768"/>
          <a:ext cx="4338962" cy="40037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47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1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3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22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de la Revolución Democrática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4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894674671"/>
              </p:ext>
            </p:extLst>
          </p:nvPr>
        </p:nvGraphicFramePr>
        <p:xfrm>
          <a:off x="5303912" y="1340768"/>
          <a:ext cx="6408712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616280" y="18864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88.81%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85577"/>
              </p:ext>
            </p:extLst>
          </p:nvPr>
        </p:nvGraphicFramePr>
        <p:xfrm>
          <a:off x="407368" y="905273"/>
          <a:ext cx="4536504" cy="4688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Sabinas- San Juan de Sabinas- Múzquiz</a:t>
                      </a:r>
                    </a:p>
                  </a:txBody>
                  <a:tcPr marL="9525" marR="9525" marT="9525" marB="0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29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142697076"/>
              </p:ext>
            </p:extLst>
          </p:nvPr>
        </p:nvGraphicFramePr>
        <p:xfrm>
          <a:off x="5735960" y="1268760"/>
          <a:ext cx="5360144" cy="3285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88.81%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7669"/>
              </p:ext>
            </p:extLst>
          </p:nvPr>
        </p:nvGraphicFramePr>
        <p:xfrm>
          <a:off x="1184567" y="824518"/>
          <a:ext cx="4206241" cy="515084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03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5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Morelos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5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Torreón- Matamoros- Viesca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5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99.26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31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Acuña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286029"/>
              </p:ext>
            </p:extLst>
          </p:nvPr>
        </p:nvGraphicFramePr>
        <p:xfrm>
          <a:off x="6077474" y="824518"/>
          <a:ext cx="4206241" cy="174683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General Cepeda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SIMAS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736126"/>
              </p:ext>
            </p:extLst>
          </p:nvPr>
        </p:nvGraphicFramePr>
        <p:xfrm>
          <a:off x="551384" y="980728"/>
          <a:ext cx="4206241" cy="470471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</a:t>
                      </a: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Cultura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04112" y="116632"/>
            <a:ext cx="489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96.60%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24449066"/>
              </p:ext>
            </p:extLst>
          </p:nvPr>
        </p:nvGraphicFramePr>
        <p:xfrm>
          <a:off x="4943872" y="1546371"/>
          <a:ext cx="6395720" cy="3573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4653"/>
              </p:ext>
            </p:extLst>
          </p:nvPr>
        </p:nvGraphicFramePr>
        <p:xfrm>
          <a:off x="3431009" y="1484784"/>
          <a:ext cx="4660632" cy="40863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73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263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Pensiones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6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 Saltillo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Pensiones de Monclova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96.60%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87.59%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079968"/>
              </p:ext>
            </p:extLst>
          </p:nvPr>
        </p:nvGraphicFramePr>
        <p:xfrm>
          <a:off x="479376" y="1556792"/>
          <a:ext cx="5184576" cy="369752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41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SUTGE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35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SNTE 38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DIF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Unico de Empleados al Servicio R. Aytoo. Torreón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Único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Trabajadores al servicio del Municipio de San Pedro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07917800"/>
              </p:ext>
            </p:extLst>
          </p:nvPr>
        </p:nvGraphicFramePr>
        <p:xfrm>
          <a:off x="6059996" y="1412776"/>
          <a:ext cx="5864200" cy="350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73.89%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436913"/>
              </p:ext>
            </p:extLst>
          </p:nvPr>
        </p:nvGraphicFramePr>
        <p:xfrm>
          <a:off x="551384" y="1124744"/>
          <a:ext cx="4206241" cy="318682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Arocena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81349801"/>
              </p:ext>
            </p:extLst>
          </p:nvPr>
        </p:nvGraphicFramePr>
        <p:xfrm>
          <a:off x="5663952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71144"/>
              </p:ext>
            </p:extLst>
          </p:nvPr>
        </p:nvGraphicFramePr>
        <p:xfrm>
          <a:off x="1127448" y="1052736"/>
          <a:ext cx="4397061" cy="4032448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87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</a:t>
                      </a:r>
                    </a:p>
                    <a:p>
                      <a:pPr algn="ctr"/>
                      <a:r>
                        <a:rPr lang="es-MX" baseline="0" dirty="0" smtClean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1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4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4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74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74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74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089939"/>
              </p:ext>
            </p:extLst>
          </p:nvPr>
        </p:nvGraphicFramePr>
        <p:xfrm>
          <a:off x="6528048" y="1052736"/>
          <a:ext cx="4206241" cy="403245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7986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</a:t>
                      </a:r>
                    </a:p>
                    <a:p>
                      <a:pPr algn="ctr"/>
                      <a:r>
                        <a:rPr lang="es-MX" baseline="0" dirty="0" smtClean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27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99.40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92.79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00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88.81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00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87.59%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466096962"/>
              </p:ext>
            </p:extLst>
          </p:nvPr>
        </p:nvGraphicFramePr>
        <p:xfrm>
          <a:off x="5181546" y="871845"/>
          <a:ext cx="6653443" cy="518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51095"/>
              </p:ext>
            </p:extLst>
          </p:nvPr>
        </p:nvGraphicFramePr>
        <p:xfrm>
          <a:off x="119336" y="2420888"/>
          <a:ext cx="5242256" cy="15225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Estado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9934"/>
              </p:ext>
            </p:extLst>
          </p:nvPr>
        </p:nvGraphicFramePr>
        <p:xfrm>
          <a:off x="263352" y="2492896"/>
          <a:ext cx="4645285" cy="160486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9187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1°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Poder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Judicial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3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540909819"/>
              </p:ext>
            </p:extLst>
          </p:nvPr>
        </p:nvGraphicFramePr>
        <p:xfrm>
          <a:off x="4945212" y="980728"/>
          <a:ext cx="7263904" cy="4968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Judial </a:t>
            </a:r>
            <a:r>
              <a:rPr lang="es-ES" sz="2400" b="1" noProof="1" smtClean="0"/>
              <a:t>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99.10%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61803"/>
              </p:ext>
            </p:extLst>
          </p:nvPr>
        </p:nvGraphicFramePr>
        <p:xfrm>
          <a:off x="335360" y="980729"/>
          <a:ext cx="4608512" cy="489654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81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 y Turismo.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 y Transporte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Seguridad Pública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641043888"/>
              </p:ext>
            </p:extLst>
          </p:nvPr>
        </p:nvGraphicFramePr>
        <p:xfrm>
          <a:off x="5447928" y="1196752"/>
          <a:ext cx="6048672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99.10%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154639"/>
              </p:ext>
            </p:extLst>
          </p:nvPr>
        </p:nvGraphicFramePr>
        <p:xfrm>
          <a:off x="3215680" y="646331"/>
          <a:ext cx="5269490" cy="544696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22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5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98.26</a:t>
                      </a:r>
                      <a:endParaRPr lang="es-MX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9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 y Desarrollo Urbano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100</a:t>
                      </a:r>
                      <a:endParaRPr lang="es-MX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5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99.24</a:t>
                      </a:r>
                      <a:endParaRPr lang="es-MX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5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99.38</a:t>
                      </a:r>
                      <a:endParaRPr lang="es-MX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5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100</a:t>
                      </a:r>
                      <a:endParaRPr lang="es-MX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35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99.24</a:t>
                      </a:r>
                      <a:endParaRPr lang="es-MX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54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  <a:p>
                      <a:pPr algn="l" rtl="0" fontAlgn="b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98.53</a:t>
                      </a:r>
                      <a:endParaRPr lang="es-MX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35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98.48</a:t>
                      </a:r>
                      <a:endParaRPr lang="es-MX" sz="12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96.56%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149765"/>
              </p:ext>
            </p:extLst>
          </p:nvPr>
        </p:nvGraphicFramePr>
        <p:xfrm>
          <a:off x="335360" y="1090484"/>
          <a:ext cx="4896544" cy="522312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34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662276683"/>
              </p:ext>
            </p:extLst>
          </p:nvPr>
        </p:nvGraphicFramePr>
        <p:xfrm>
          <a:off x="6096000" y="1556792"/>
          <a:ext cx="5504160" cy="3213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96.56%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575206"/>
              </p:ext>
            </p:extLst>
          </p:nvPr>
        </p:nvGraphicFramePr>
        <p:xfrm>
          <a:off x="263352" y="1039381"/>
          <a:ext cx="5112568" cy="481009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Procuraduria de Niños y Niñas y la Familia (PRONNIF)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del catastro y la Información Territorial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944176"/>
              </p:ext>
            </p:extLst>
          </p:nvPr>
        </p:nvGraphicFramePr>
        <p:xfrm>
          <a:off x="5735959" y="973291"/>
          <a:ext cx="5544617" cy="4903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07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60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1° 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65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Científicos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 </a:t>
                      </a:r>
                      <a:r>
                        <a:rPr lang="es-MX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Tecnológicos </a:t>
                      </a:r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(CECYTEC)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24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11057</TotalTime>
  <Words>1429</Words>
  <Application>Microsoft Office PowerPoint</Application>
  <PresentationFormat>Panorámica</PresentationFormat>
  <Paragraphs>514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1° Trimestre 2019.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718</cp:revision>
  <cp:lastPrinted>2016-11-03T16:29:35Z</cp:lastPrinted>
  <dcterms:created xsi:type="dcterms:W3CDTF">2015-03-28T20:05:05Z</dcterms:created>
  <dcterms:modified xsi:type="dcterms:W3CDTF">2019-05-06T19:27:22Z</dcterms:modified>
</cp:coreProperties>
</file>